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9" r:id="rId3"/>
    <p:sldId id="287" r:id="rId4"/>
    <p:sldId id="289" r:id="rId5"/>
    <p:sldId id="288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0FA"/>
    <a:srgbClr val="4390BC"/>
    <a:srgbClr val="84CDEE"/>
    <a:srgbClr val="50B8E7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6514DD-2DB5-4286-BAAE-EBE3A88DD9C9}">
  <a:tblStyle styleId="{016514DD-2DB5-4286-BAAE-EBE3A88DD9C9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 i="off"/>
      <a:tcStyle>
        <a:tcBdr>
          <a:lef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</a:tcBdr>
        <a:fill>
          <a:solidFill>
            <a:srgbClr val="A8A8A8"/>
          </a:solidFill>
        </a:fill>
      </a:tcStyle>
    </a:lastCol>
    <a:firstCol>
      <a:tcTxStyle b="on" i="off"/>
      <a:tcStyle>
        <a:tcBdr>
          <a:righ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</a:tcBdr>
        <a:fill>
          <a:solidFill>
            <a:srgbClr val="A8A8A8"/>
          </a:solidFill>
        </a:fill>
      </a:tcStyle>
    </a:firstCol>
    <a:lastRow>
      <a:tcTxStyle b="on" i="off"/>
      <a:tcStyle>
        <a:tcBdr>
          <a:top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A8A8A8"/>
          </a:solidFill>
        </a:fill>
      </a:tcStyle>
    </a:lastRow>
    <a:s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seCell>
    <a:s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swCell>
    <a:firstRow>
      <a:tcTxStyle b="on" i="off"/>
      <a:tcStyle>
        <a:tcBdr>
          <a:bottom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neCell>
    <a:n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nwCell>
  </a:tblStyle>
  <a:tblStyle styleId="{BAF8BCBF-98AD-401C-969F-90550944852B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2529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1676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8301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hNw2gWGpAQ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4107310" y="0"/>
            <a:ext cx="2046848" cy="6858000"/>
          </a:xfrm>
          <a:prstGeom prst="rect">
            <a:avLst/>
          </a:prstGeom>
          <a:solidFill>
            <a:srgbClr val="50B8E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4107309" cy="6858000"/>
          </a:xfrm>
          <a:prstGeom prst="rect">
            <a:avLst/>
          </a:prstGeom>
          <a:solidFill>
            <a:srgbClr val="4390BC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rgbClr val="385623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6126567" y="0"/>
            <a:ext cx="2026919" cy="6858000"/>
          </a:xfrm>
          <a:prstGeom prst="rect">
            <a:avLst/>
          </a:prstGeom>
          <a:solidFill>
            <a:srgbClr val="84CD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58159" y="853653"/>
            <a:ext cx="4635284" cy="28623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60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EOG Mouse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6000" b="1" dirty="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Control</a:t>
            </a:r>
          </a:p>
        </p:txBody>
      </p:sp>
      <p:sp>
        <p:nvSpPr>
          <p:cNvPr id="92" name="Shape 92"/>
          <p:cNvSpPr/>
          <p:nvPr/>
        </p:nvSpPr>
        <p:spPr>
          <a:xfrm>
            <a:off x="8153485" y="0"/>
            <a:ext cx="2026919" cy="6858000"/>
          </a:xfrm>
          <a:prstGeom prst="rect">
            <a:avLst/>
          </a:prstGeom>
          <a:solidFill>
            <a:srgbClr val="B9E2F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10152813" y="0"/>
            <a:ext cx="2026919" cy="6858000"/>
          </a:xfrm>
          <a:prstGeom prst="rect">
            <a:avLst/>
          </a:prstGeom>
          <a:solidFill>
            <a:srgbClr val="DCF0FA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1753331" y="4090219"/>
            <a:ext cx="5835246" cy="1077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Garnet Crookes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</a:rPr>
              <a:t>Mohammed </a:t>
            </a:r>
            <a:r>
              <a:rPr lang="en-US" sz="3200" b="1" dirty="0" err="1">
                <a:solidFill>
                  <a:schemeClr val="lt1"/>
                </a:solidFill>
                <a:latin typeface="Century Gothic"/>
              </a:rPr>
              <a:t>Alhajjaj</a:t>
            </a:r>
            <a:endParaRPr lang="en-US" sz="3200" b="1" dirty="0">
              <a:solidFill>
                <a:schemeClr val="lt1"/>
              </a:solidFill>
              <a:latin typeface="Century Gothic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  <a:sym typeface="Century Gothic"/>
              </a:rPr>
              <a:t>Derek Walz</a:t>
            </a:r>
            <a:endParaRPr lang="en-CA" sz="3200" b="1" dirty="0">
              <a:solidFill>
                <a:schemeClr val="lt1"/>
              </a:solidFill>
              <a:latin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699592"/>
            <a:ext cx="10275451" cy="3180522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3200" dirty="0">
                <a:solidFill>
                  <a:schemeClr val="dk1"/>
                </a:solidFill>
                <a:latin typeface="Calibri"/>
                <a:cs typeface="Calibri"/>
              </a:rPr>
              <a:t>Enabling those with mobility limitations to participate with today’s complex computer interface requirements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551012"/>
              </p:ext>
            </p:extLst>
          </p:nvPr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4" name="Graphic 3" descr="Artificial Intelligence with solid fill">
            <a:extLst>
              <a:ext uri="{FF2B5EF4-FFF2-40B4-BE49-F238E27FC236}">
                <a16:creationId xmlns:a16="http://schemas.microsoft.com/office/drawing/2014/main" id="{BAC53636-DFB5-8751-320E-C3D2C54B9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3377" y="3429000"/>
            <a:ext cx="1239430" cy="12394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Utilize BCI tools allowing users to control computer mouse movements through EOG readings 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User has full two-dimensional motion with clicking capability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Potential to widen implementation to other applications requiring 4+ standard control inputs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77208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Implementation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F8D0F342-EED0-2188-584F-E064294EB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9439" y="1153610"/>
            <a:ext cx="7270200" cy="408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0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 Link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10604">
              <a:buClr>
                <a:schemeClr val="dk1"/>
              </a:buClr>
              <a:buSzPct val="100000"/>
            </a:pPr>
            <a:r>
              <a:rPr lang="en-CA" sz="3600">
                <a:hlinkClick r:id="rId3"/>
              </a:rPr>
              <a:t>video tutorial for EOG mouse control - YouTube</a:t>
            </a: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4352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94</Words>
  <Application>Microsoft Office PowerPoint</Application>
  <PresentationFormat>Widescreen</PresentationFormat>
  <Paragraphs>39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Gothic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Walz</dc:creator>
  <cp:lastModifiedBy>Derek Walz</cp:lastModifiedBy>
  <cp:revision>7</cp:revision>
  <dcterms:modified xsi:type="dcterms:W3CDTF">2022-08-01T18:48:44Z</dcterms:modified>
</cp:coreProperties>
</file>